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1947CF-D21A-46E3-919E-D90623436ACF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3CBEF2-6A0A-42AB-A20E-FB970DD1B7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 «</a:t>
            </a:r>
            <a:r>
              <a:rPr lang="ru-RU" dirty="0" err="1" smtClean="0"/>
              <a:t>Фишбоун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Диаграмма </a:t>
            </a:r>
            <a:r>
              <a:rPr lang="ru-RU" sz="3200" b="1" dirty="0" err="1" smtClean="0"/>
              <a:t>Исикавы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7703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Эльвира\Documents\Валерия\оригами\slide-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8136904" cy="609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8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3934"/>
          </a:xfrm>
        </p:spPr>
        <p:txBody>
          <a:bodyPr/>
          <a:lstStyle/>
          <a:p>
            <a:r>
              <a:rPr lang="ru-RU" dirty="0" smtClean="0"/>
              <a:t>На уроках биологии</a:t>
            </a:r>
            <a:endParaRPr lang="ru-RU" dirty="0"/>
          </a:p>
        </p:txBody>
      </p:sp>
      <p:pic>
        <p:nvPicPr>
          <p:cNvPr id="5" name="Рисунок 4" descr="D:\Эльвира\Documents\Валерия\оригами\hello_html_m27fe523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632848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38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Равнобедренный треугольник 33"/>
          <p:cNvSpPr/>
          <p:nvPr/>
        </p:nvSpPr>
        <p:spPr>
          <a:xfrm rot="18536983" flipV="1">
            <a:off x="578802" y="3096578"/>
            <a:ext cx="1651635" cy="1506220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169035" y="3846195"/>
            <a:ext cx="7534275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1778635" y="1750695"/>
            <a:ext cx="1362075" cy="2114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2607310" y="1750695"/>
            <a:ext cx="1362075" cy="211455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8" name="Прямая со стрелкой 37"/>
          <p:cNvCxnSpPr/>
          <p:nvPr/>
        </p:nvCxnSpPr>
        <p:spPr>
          <a:xfrm flipV="1">
            <a:off x="3597910" y="1731645"/>
            <a:ext cx="1362075" cy="211455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39" name="Поле 6"/>
          <p:cNvSpPr txBox="1"/>
          <p:nvPr/>
        </p:nvSpPr>
        <p:spPr>
          <a:xfrm rot="18193064">
            <a:off x="1242297" y="2591415"/>
            <a:ext cx="1986441" cy="358816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latin typeface="Calibri"/>
                <a:ea typeface="Calibri"/>
                <a:cs typeface="Times New Roman"/>
              </a:rPr>
              <a:t>возрастная причина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0" name="Поле 7"/>
          <p:cNvSpPr txBox="1"/>
          <p:nvPr/>
        </p:nvSpPr>
        <p:spPr>
          <a:xfrm rot="18133201">
            <a:off x="1594422" y="2301983"/>
            <a:ext cx="3336554" cy="32553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latin typeface="Calibri"/>
                <a:ea typeface="Calibri"/>
                <a:cs typeface="Times New Roman"/>
              </a:rPr>
              <a:t>проблемы в организации трудового дня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1" name="Поле 8"/>
          <p:cNvSpPr txBox="1"/>
          <p:nvPr/>
        </p:nvSpPr>
        <p:spPr>
          <a:xfrm rot="18109189">
            <a:off x="2816703" y="2285345"/>
            <a:ext cx="2396169" cy="358816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latin typeface="Calibri"/>
                <a:ea typeface="Calibri"/>
                <a:cs typeface="Times New Roman"/>
              </a:rPr>
              <a:t>психологический барьер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V="1">
            <a:off x="4840605" y="1651000"/>
            <a:ext cx="1295400" cy="2197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оле 10"/>
          <p:cNvSpPr txBox="1"/>
          <p:nvPr/>
        </p:nvSpPr>
        <p:spPr>
          <a:xfrm rot="18088229">
            <a:off x="3904585" y="1872921"/>
            <a:ext cx="2698175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</a:rPr>
              <a:t>слабая поддержка педагога</a:t>
            </a:r>
            <a:endParaRPr lang="ru-RU" sz="1200" dirty="0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12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</a:rPr>
              <a:t>со стороны </a:t>
            </a:r>
            <a:r>
              <a:rPr lang="ru-RU" sz="1200" b="1" dirty="0" err="1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</a:rPr>
              <a:t>методслужбы</a:t>
            </a:r>
            <a:endParaRPr lang="ru-RU" sz="1200" dirty="0">
              <a:effectLst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 flipV="1">
            <a:off x="5700395" y="1771015"/>
            <a:ext cx="1349375" cy="2088515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5" name="Прямая со стрелкой 44"/>
          <p:cNvCxnSpPr/>
          <p:nvPr/>
        </p:nvCxnSpPr>
        <p:spPr>
          <a:xfrm flipV="1">
            <a:off x="6713220" y="1986280"/>
            <a:ext cx="1164590" cy="186436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46" name="Поле 14"/>
          <p:cNvSpPr txBox="1"/>
          <p:nvPr/>
        </p:nvSpPr>
        <p:spPr>
          <a:xfrm rot="18198048">
            <a:off x="4851479" y="1977696"/>
            <a:ext cx="2544286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</a:rPr>
              <a:t>несоизмеримые затраты</a:t>
            </a:r>
            <a:endParaRPr lang="ru-RU" sz="1200" dirty="0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12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</a:rPr>
              <a:t>на подготовку и результат</a:t>
            </a:r>
            <a:endParaRPr lang="ru-RU" sz="1200" dirty="0">
              <a:effectLst/>
            </a:endParaRPr>
          </a:p>
        </p:txBody>
      </p:sp>
      <p:sp>
        <p:nvSpPr>
          <p:cNvPr id="47" name="Поле 15"/>
          <p:cNvSpPr txBox="1"/>
          <p:nvPr/>
        </p:nvSpPr>
        <p:spPr>
          <a:xfrm rot="18161261">
            <a:off x="6069137" y="2382817"/>
            <a:ext cx="2160656" cy="358816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latin typeface="Calibri"/>
                <a:ea typeface="Calibri"/>
                <a:cs typeface="Times New Roman"/>
              </a:rPr>
              <a:t>отсутствие инноваций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1781810" y="3871595"/>
            <a:ext cx="1240790" cy="236220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9" name="Прямая со стрелкой 48"/>
          <p:cNvCxnSpPr/>
          <p:nvPr/>
        </p:nvCxnSpPr>
        <p:spPr>
          <a:xfrm>
            <a:off x="3599180" y="3874135"/>
            <a:ext cx="1240790" cy="236220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0" name="Прямая со стрелкой 49"/>
          <p:cNvCxnSpPr/>
          <p:nvPr/>
        </p:nvCxnSpPr>
        <p:spPr>
          <a:xfrm>
            <a:off x="4844415" y="3859530"/>
            <a:ext cx="1240790" cy="236220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1" name="Прямая со стрелкой 50"/>
          <p:cNvCxnSpPr/>
          <p:nvPr/>
        </p:nvCxnSpPr>
        <p:spPr>
          <a:xfrm>
            <a:off x="5715000" y="3848100"/>
            <a:ext cx="1240790" cy="236220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2" name="Прямая со стрелкой 51"/>
          <p:cNvCxnSpPr/>
          <p:nvPr/>
        </p:nvCxnSpPr>
        <p:spPr>
          <a:xfrm>
            <a:off x="6712585" y="3848100"/>
            <a:ext cx="1240790" cy="236220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3" name="Прямая со стрелкой 52"/>
          <p:cNvCxnSpPr/>
          <p:nvPr/>
        </p:nvCxnSpPr>
        <p:spPr>
          <a:xfrm>
            <a:off x="2608580" y="3848100"/>
            <a:ext cx="1240790" cy="236220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54" name="Поле 22"/>
          <p:cNvSpPr txBox="1"/>
          <p:nvPr/>
        </p:nvSpPr>
        <p:spPr>
          <a:xfrm rot="14530312">
            <a:off x="1324610" y="4499610"/>
            <a:ext cx="20866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50% педагогов пенсионного возраста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20% молодых педагогов</a:t>
            </a:r>
            <a:endParaRPr lang="ru-RU">
              <a:effectLst/>
            </a:endParaRPr>
          </a:p>
        </p:txBody>
      </p:sp>
      <p:sp>
        <p:nvSpPr>
          <p:cNvPr id="55" name="Поле 23"/>
          <p:cNvSpPr txBox="1"/>
          <p:nvPr/>
        </p:nvSpPr>
        <p:spPr>
          <a:xfrm rot="14522699">
            <a:off x="2314575" y="4512310"/>
            <a:ext cx="172529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требования к рез-ти учащихся,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оформление документации, 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подготовка к занятиям и т.д.</a:t>
            </a:r>
            <a:endParaRPr lang="ru-RU">
              <a:effectLst/>
            </a:endParaRPr>
          </a:p>
        </p:txBody>
      </p:sp>
      <p:sp>
        <p:nvSpPr>
          <p:cNvPr id="56" name="Поле 24"/>
          <p:cNvSpPr txBox="1"/>
          <p:nvPr/>
        </p:nvSpPr>
        <p:spPr>
          <a:xfrm rot="14364717">
            <a:off x="3170555" y="4382135"/>
            <a:ext cx="18954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страх неудачи, боязнь публичных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выступлений, мало опыта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неуверенность в себе</a:t>
            </a:r>
            <a:endParaRPr lang="ru-RU">
              <a:effectLst/>
            </a:endParaRPr>
          </a:p>
        </p:txBody>
      </p:sp>
      <p:sp>
        <p:nvSpPr>
          <p:cNvPr id="57" name="Поле 25"/>
          <p:cNvSpPr txBox="1"/>
          <p:nvPr/>
        </p:nvSpPr>
        <p:spPr>
          <a:xfrm rot="14545482">
            <a:off x="4443412" y="4598988"/>
            <a:ext cx="1995805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загруженность методистов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нет опыта подготовки к конкурсам</a:t>
            </a:r>
            <a:endParaRPr lang="ru-RU">
              <a:effectLst/>
            </a:endParaRPr>
          </a:p>
        </p:txBody>
      </p:sp>
      <p:sp>
        <p:nvSpPr>
          <p:cNvPr id="58" name="Поле 26"/>
          <p:cNvSpPr txBox="1"/>
          <p:nvPr/>
        </p:nvSpPr>
        <p:spPr>
          <a:xfrm rot="14585968">
            <a:off x="5407660" y="4283075"/>
            <a:ext cx="1541780" cy="33528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7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нет материальной мотивации 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7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подготовки к конкурсу</a:t>
            </a:r>
            <a:endParaRPr lang="ru-RU">
              <a:effectLst/>
            </a:endParaRPr>
          </a:p>
        </p:txBody>
      </p:sp>
      <p:sp>
        <p:nvSpPr>
          <p:cNvPr id="59" name="Поле 27"/>
          <p:cNvSpPr txBox="1"/>
          <p:nvPr/>
        </p:nvSpPr>
        <p:spPr>
          <a:xfrm rot="14572003">
            <a:off x="6393815" y="4535170"/>
            <a:ext cx="176974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педагогический консерватизм,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отсутствие активных приемов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</a:pPr>
            <a:r>
              <a:rPr lang="ru-RU" sz="8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</a:rPr>
              <a:t> и методов работы</a:t>
            </a:r>
            <a:endParaRPr lang="ru-RU">
              <a:effectLst/>
            </a:endParaRPr>
          </a:p>
        </p:txBody>
      </p:sp>
      <p:sp>
        <p:nvSpPr>
          <p:cNvPr id="60" name="Равнобедренный треугольник 59"/>
          <p:cNvSpPr/>
          <p:nvPr/>
        </p:nvSpPr>
        <p:spPr>
          <a:xfrm rot="9007028">
            <a:off x="7436530" y="3243346"/>
            <a:ext cx="1929155" cy="15621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1" name="Поле 29"/>
          <p:cNvSpPr txBox="1"/>
          <p:nvPr/>
        </p:nvSpPr>
        <p:spPr>
          <a:xfrm rot="16200000">
            <a:off x="257493" y="3680777"/>
            <a:ext cx="1329690" cy="42989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90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Повышение мотивации </a:t>
            </a:r>
            <a:endParaRPr lang="ru-RU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90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к участию в конкурсах</a:t>
            </a:r>
            <a:endParaRPr lang="ru-RU">
              <a:effectLst/>
            </a:endParaRPr>
          </a:p>
        </p:txBody>
      </p:sp>
      <p:sp>
        <p:nvSpPr>
          <p:cNvPr id="62" name="Поле 30"/>
          <p:cNvSpPr txBox="1"/>
          <p:nvPr/>
        </p:nvSpPr>
        <p:spPr>
          <a:xfrm rot="16200000">
            <a:off x="7453919" y="3070225"/>
            <a:ext cx="1715770" cy="151384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привлечение </a:t>
            </a:r>
            <a:endParaRPr lang="ru-RU" dirty="0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педагогов</a:t>
            </a:r>
            <a:endParaRPr lang="ru-RU" dirty="0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к публичным выступлениям, развитие</a:t>
            </a:r>
            <a:endParaRPr lang="ru-RU" dirty="0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700" dirty="0" err="1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инноваий</a:t>
            </a: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, наставничество, система </a:t>
            </a:r>
            <a:endParaRPr lang="ru-RU" dirty="0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поощрений по подготовке </a:t>
            </a:r>
            <a:r>
              <a:rPr lang="ru-RU" sz="700" dirty="0" err="1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иучастию</a:t>
            </a:r>
            <a:endParaRPr lang="ru-RU" dirty="0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 в конкурсе педагога и наставника, псих. </a:t>
            </a:r>
            <a:endParaRPr lang="ru-RU" dirty="0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тренинги, учебы </a:t>
            </a:r>
            <a:r>
              <a:rPr lang="ru-RU" sz="700" dirty="0" err="1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ГМО</a:t>
            </a: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, МО, создание</a:t>
            </a:r>
            <a:endParaRPr lang="ru-RU" dirty="0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творческой группы по подготовке, </a:t>
            </a:r>
            <a:endParaRPr lang="ru-RU" dirty="0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7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привлечение специалистов</a:t>
            </a:r>
            <a:endParaRPr lang="ru-RU" dirty="0">
              <a:effectLst/>
            </a:endParaRPr>
          </a:p>
          <a:p>
            <a:pPr algn="ctr">
              <a:spcAft>
                <a:spcPts val="0"/>
              </a:spcAft>
              <a:tabLst>
                <a:tab pos="2070735" algn="l"/>
              </a:tabLst>
            </a:pPr>
            <a:r>
              <a:rPr lang="ru-RU" sz="1200" dirty="0">
                <a:ln w="9208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63500" dir="3600000" algn="tl">
                    <a:srgbClr val="000000">
                      <a:alpha val="70000"/>
                    </a:srgbClr>
                  </a:outerShdw>
                </a:effectLst>
              </a:rPr>
              <a:t> </a:t>
            </a:r>
            <a:endParaRPr lang="ru-RU" dirty="0">
              <a:effectLst/>
            </a:endParaRPr>
          </a:p>
        </p:txBody>
      </p:sp>
      <p:sp>
        <p:nvSpPr>
          <p:cNvPr id="63" name="Rectangle 7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" name="Rectangle 90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</a:tabLst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</a:tabLst>
            </a:pPr>
            <a:r>
              <a:rPr kumimoji="0" 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 </a:t>
            </a:r>
            <a:r>
              <a:rPr kumimoji="0" 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ФИШБОУН</a:t>
            </a:r>
            <a:r>
              <a:rPr kumimoji="0" 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(ДИАГРАММА ИСИКАВЫ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7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148</TotalTime>
  <Words>144</Words>
  <Application>Microsoft Office PowerPoint</Application>
  <PresentationFormat>Экран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Verdana</vt:lpstr>
      <vt:lpstr>Wingdings 2</vt:lpstr>
      <vt:lpstr>Аспект</vt:lpstr>
      <vt:lpstr>Метод «Фишбоун»</vt:lpstr>
      <vt:lpstr>Презентация PowerPoint</vt:lpstr>
      <vt:lpstr>На уроках биологии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«Фишбоун»</dc:title>
  <dc:creator>Эльвира</dc:creator>
  <cp:lastModifiedBy>Uzer</cp:lastModifiedBy>
  <cp:revision>4</cp:revision>
  <dcterms:created xsi:type="dcterms:W3CDTF">2018-11-06T12:01:39Z</dcterms:created>
  <dcterms:modified xsi:type="dcterms:W3CDTF">2018-11-07T14:50:18Z</dcterms:modified>
</cp:coreProperties>
</file>